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327" r:id="rId3"/>
    <p:sldId id="280" r:id="rId4"/>
    <p:sldId id="322" r:id="rId5"/>
    <p:sldId id="284" r:id="rId6"/>
    <p:sldId id="324" r:id="rId7"/>
    <p:sldId id="285" r:id="rId8"/>
    <p:sldId id="287" r:id="rId9"/>
    <p:sldId id="288" r:id="rId10"/>
    <p:sldId id="289" r:id="rId11"/>
    <p:sldId id="290" r:id="rId12"/>
    <p:sldId id="328" r:id="rId13"/>
    <p:sldId id="325" r:id="rId14"/>
    <p:sldId id="293" r:id="rId15"/>
    <p:sldId id="295" r:id="rId16"/>
    <p:sldId id="296" r:id="rId17"/>
    <p:sldId id="282" r:id="rId18"/>
    <p:sldId id="283" r:id="rId19"/>
    <p:sldId id="297" r:id="rId20"/>
    <p:sldId id="298" r:id="rId21"/>
    <p:sldId id="299" r:id="rId22"/>
    <p:sldId id="300" r:id="rId23"/>
    <p:sldId id="301" r:id="rId24"/>
    <p:sldId id="302" r:id="rId25"/>
    <p:sldId id="305" r:id="rId26"/>
    <p:sldId id="303" r:id="rId27"/>
    <p:sldId id="306" r:id="rId28"/>
    <p:sldId id="307" r:id="rId29"/>
    <p:sldId id="308" r:id="rId30"/>
    <p:sldId id="304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6" r:id="rId45"/>
    <p:sldId id="329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5D0A7-6A3A-4939-A730-4AF3E4DB6264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AC870-4869-437F-9FA0-0AC443F09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8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audio" Target="../media/media41.m4a"/><Relationship Id="rId7" Type="http://schemas.openxmlformats.org/officeDocument/2006/relationships/oleObject" Target="../embeddings/oleObject3.bin"/><Relationship Id="rId2" Type="http://schemas.microsoft.com/office/2007/relationships/media" Target="../media/media41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Applications of Multilayer </a:t>
            </a:r>
            <a:r>
              <a:rPr lang="en-US" dirty="0" err="1" smtClean="0"/>
              <a:t>Perceptrons</a:t>
            </a:r>
            <a:r>
              <a:rPr lang="en-US" dirty="0" smtClean="0"/>
              <a:t> in Engineering</a:t>
            </a:r>
          </a:p>
        </p:txBody>
      </p:sp>
      <p:sp>
        <p:nvSpPr>
          <p:cNvPr id="6758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08"/>
    </mc:Choice>
    <mc:Fallback>
      <p:transition spd="slow" advTm="20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while “driving”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NN “drives” down the simulator</a:t>
            </a:r>
          </a:p>
          <a:p>
            <a:r>
              <a:rPr lang="en-US" dirty="0" smtClean="0"/>
              <a:t>Can drive at constant speed for several miles without getting off the road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36"/>
    </mc:Choice>
    <mc:Fallback>
      <p:transition spd="slow" advTm="35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on real roads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783" y="1676400"/>
            <a:ext cx="5843617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0" y="5486400"/>
            <a:ext cx="5568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400 m stretch of road in CMU campus</a:t>
            </a:r>
          </a:p>
          <a:p>
            <a:r>
              <a:rPr lang="en-US" sz="2400" dirty="0" smtClean="0"/>
              <a:t>Speed = 0.5 m/s = 1.8 </a:t>
            </a:r>
            <a:r>
              <a:rPr lang="en-US" sz="2400" dirty="0" err="1" smtClean="0"/>
              <a:t>kmph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(ridiculously low - “preliminary results”!)</a:t>
            </a:r>
            <a:endParaRPr lang="en-US" sz="2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01"/>
    </mc:Choice>
    <mc:Fallback>
      <p:transition spd="slow" advTm="23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hidden neurons</a:t>
            </a:r>
            <a:endParaRPr lang="en-IN" dirty="0"/>
          </a:p>
        </p:txBody>
      </p:sp>
      <p:sp>
        <p:nvSpPr>
          <p:cNvPr id="3" name="Oval 2"/>
          <p:cNvSpPr/>
          <p:nvPr/>
        </p:nvSpPr>
        <p:spPr>
          <a:xfrm>
            <a:off x="3352800" y="30480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3" idx="0"/>
          </p:cNvCxnSpPr>
          <p:nvPr/>
        </p:nvCxnSpPr>
        <p:spPr>
          <a:xfrm flipV="1">
            <a:off x="3657600" y="2590800"/>
            <a:ext cx="0" cy="45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590800" y="3657600"/>
            <a:ext cx="914400" cy="990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33800" y="3657600"/>
            <a:ext cx="1219200" cy="990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657600" y="3657600"/>
            <a:ext cx="0" cy="990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43400" y="381000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3505200" y="488846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3733800" y="2590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1447800" y="5562600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y=g(</a:t>
            </a:r>
            <a:r>
              <a:rPr lang="en-US" dirty="0" err="1" smtClean="0"/>
              <a:t>w.x</a:t>
            </a:r>
            <a:r>
              <a:rPr lang="en-US" dirty="0" smtClean="0"/>
              <a:t> – b)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2057400" y="6324600"/>
            <a:ext cx="599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normalized x, y is the highest when x and w are parallel</a:t>
            </a:r>
            <a:endParaRPr lang="en-IN" dirty="0"/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5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32"/>
    </mc:Choice>
    <mc:Fallback>
      <p:transition spd="slow" advTm="9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88" y="0"/>
            <a:ext cx="8624824" cy="5791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0200" y="5992367"/>
            <a:ext cx="5385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hidden neuron responds to roads </a:t>
            </a:r>
          </a:p>
          <a:p>
            <a:r>
              <a:rPr lang="en-US" sz="2400" dirty="0" smtClean="0"/>
              <a:t>with one of TWO different orientations</a:t>
            </a:r>
            <a:endParaRPr lang="en-IN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28"/>
    </mc:Choice>
    <mc:Fallback>
      <p:transition spd="slow" advTm="5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53856"/>
            <a:ext cx="5593564" cy="629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86400" y="1249740"/>
            <a:ext cx="3441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Hidden neuron – weights</a:t>
            </a:r>
          </a:p>
          <a:p>
            <a:r>
              <a:rPr lang="en-US" sz="2400" dirty="0" smtClean="0"/>
              <a:t>Single width roads</a:t>
            </a:r>
          </a:p>
          <a:p>
            <a:endParaRPr lang="en-US" sz="2400" dirty="0" smtClean="0"/>
          </a:p>
          <a:p>
            <a:r>
              <a:rPr lang="en-US" sz="2400" dirty="0" smtClean="0"/>
              <a:t>Triple road representation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514109" y="3124200"/>
            <a:ext cx="30146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hidden neuron </a:t>
            </a:r>
          </a:p>
          <a:p>
            <a:r>
              <a:rPr lang="en-US" sz="2400" dirty="0" smtClean="0"/>
              <a:t>responds to roads </a:t>
            </a:r>
          </a:p>
          <a:p>
            <a:r>
              <a:rPr lang="en-US" sz="2400" dirty="0" smtClean="0"/>
              <a:t>with one of  THREE </a:t>
            </a:r>
          </a:p>
          <a:p>
            <a:r>
              <a:rPr lang="en-US" sz="2400" dirty="0" smtClean="0"/>
              <a:t>different orientations</a:t>
            </a:r>
            <a:endParaRPr lang="en-IN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27"/>
    </mc:Choice>
    <mc:Fallback>
      <p:transition spd="slow" advTm="56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approach -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½ hr of NN training on the simulator resulted in a road-following system</a:t>
            </a:r>
          </a:p>
          <a:p>
            <a:r>
              <a:rPr lang="en-US" dirty="0" smtClean="0"/>
              <a:t>Months of effort by the research team was required with traditional image processing and computer vision approach</a:t>
            </a:r>
          </a:p>
          <a:p>
            <a:r>
              <a:rPr lang="en-US" dirty="0" smtClean="0"/>
              <a:t>Natural way of fusing different kinds of sensors</a:t>
            </a:r>
          </a:p>
          <a:p>
            <a:r>
              <a:rPr lang="en-US" dirty="0" smtClean="0"/>
              <a:t>Range finder is not very useful for road following but essential for obstacle avoidance</a:t>
            </a:r>
          </a:p>
          <a:p>
            <a:r>
              <a:rPr lang="en-US" dirty="0" smtClean="0"/>
              <a:t>Range finder is expected to be useful in off-road conditions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88"/>
    </mc:Choice>
    <mc:Fallback>
      <p:transition spd="slow" advTm="122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version (</a:t>
            </a:r>
            <a:r>
              <a:rPr lang="en-US" dirty="0" err="1" smtClean="0"/>
              <a:t>Pomerleau</a:t>
            </a:r>
            <a:r>
              <a:rPr lang="en-US" dirty="0" smtClean="0"/>
              <a:t> 1991, 1993)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617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Training</a:t>
            </a:r>
          </a:p>
          <a:p>
            <a:r>
              <a:rPr lang="en-US" sz="2400" dirty="0" smtClean="0"/>
              <a:t>¼ to ½ of mile </a:t>
            </a:r>
            <a:r>
              <a:rPr lang="en-US" sz="2400" dirty="0"/>
              <a:t>of training </a:t>
            </a:r>
            <a:r>
              <a:rPr lang="en-US" sz="2600" dirty="0"/>
              <a:t>road which takes about 2 minutes to cover.</a:t>
            </a:r>
            <a:endParaRPr lang="en-IN" sz="2600" dirty="0"/>
          </a:p>
          <a:p>
            <a:r>
              <a:rPr lang="en-US" sz="2600" dirty="0"/>
              <a:t> </a:t>
            </a:r>
            <a:r>
              <a:rPr lang="en-US" sz="2600" dirty="0" smtClean="0"/>
              <a:t>50 </a:t>
            </a:r>
            <a:r>
              <a:rPr lang="en-US" sz="2600" dirty="0"/>
              <a:t>real images</a:t>
            </a:r>
            <a:endParaRPr lang="en-IN" sz="2600" dirty="0"/>
          </a:p>
          <a:p>
            <a:r>
              <a:rPr lang="en-US" sz="2600" dirty="0"/>
              <a:t> </a:t>
            </a:r>
            <a:r>
              <a:rPr lang="en-US" sz="2600" dirty="0" smtClean="0"/>
              <a:t>Transformed </a:t>
            </a:r>
            <a:r>
              <a:rPr lang="en-US" sz="2600" dirty="0"/>
              <a:t>15 times to create 750 images</a:t>
            </a:r>
            <a:r>
              <a:rPr lang="en-US" sz="2600" dirty="0" smtClean="0"/>
              <a:t>.</a:t>
            </a:r>
          </a:p>
          <a:p>
            <a:endParaRPr lang="en-US" sz="2600" dirty="0" smtClean="0"/>
          </a:p>
          <a:p>
            <a:pPr>
              <a:buNone/>
            </a:pPr>
            <a:endParaRPr lang="en-IN" sz="2600" dirty="0"/>
          </a:p>
          <a:p>
            <a:endParaRPr lang="en-IN" dirty="0"/>
          </a:p>
        </p:txBody>
      </p:sp>
      <p:pic>
        <p:nvPicPr>
          <p:cNvPr id="28674" name="Picture 2" descr="i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1928802"/>
            <a:ext cx="3571900" cy="3621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00"/>
    </mc:Choice>
    <mc:Fallback>
      <p:transition spd="slow" advTm="7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Generalization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91" y="1600201"/>
            <a:ext cx="8229600" cy="49530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/>
              <a:t> </a:t>
            </a:r>
            <a:endParaRPr lang="en-IN" dirty="0"/>
          </a:p>
          <a:p>
            <a:pPr>
              <a:buNone/>
            </a:pPr>
            <a:r>
              <a:rPr lang="en-US" dirty="0"/>
              <a:t>Generalized to new points of the road</a:t>
            </a:r>
            <a:endParaRPr lang="en-IN" dirty="0"/>
          </a:p>
          <a:p>
            <a:pPr>
              <a:buNone/>
            </a:pPr>
            <a:r>
              <a:rPr lang="en-US" dirty="0"/>
              <a:t> </a:t>
            </a:r>
            <a:endParaRPr lang="en-IN" dirty="0"/>
          </a:p>
          <a:p>
            <a:pPr>
              <a:buNone/>
            </a:pPr>
            <a:r>
              <a:rPr lang="en-US" dirty="0"/>
              <a:t>Different weather &amp; lightning conditions</a:t>
            </a:r>
            <a:endParaRPr lang="en-IN" dirty="0"/>
          </a:p>
          <a:p>
            <a:pPr>
              <a:buNone/>
            </a:pPr>
            <a:r>
              <a:rPr lang="en-US" dirty="0"/>
              <a:t> </a:t>
            </a:r>
            <a:endParaRPr lang="en-IN" dirty="0"/>
          </a:p>
          <a:p>
            <a:pPr>
              <a:buNone/>
            </a:pPr>
            <a:r>
              <a:rPr lang="en-US" b="1" dirty="0" smtClean="0"/>
              <a:t>Specialization</a:t>
            </a:r>
            <a:r>
              <a:rPr lang="en-IN" dirty="0" smtClean="0"/>
              <a:t>: </a:t>
            </a:r>
            <a:r>
              <a:rPr lang="en-US" dirty="0" smtClean="0"/>
              <a:t>Separate </a:t>
            </a:r>
            <a:r>
              <a:rPr lang="en-US" dirty="0"/>
              <a:t>networks are trained on: </a:t>
            </a: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Single-lane </a:t>
            </a:r>
            <a:r>
              <a:rPr lang="en-US" dirty="0"/>
              <a:t>dirt &amp; paired roads</a:t>
            </a:r>
            <a:endParaRPr lang="en-IN" dirty="0"/>
          </a:p>
          <a:p>
            <a:pPr>
              <a:buNone/>
            </a:pPr>
            <a:r>
              <a:rPr lang="en-US" dirty="0"/>
              <a:t> </a:t>
            </a:r>
            <a:endParaRPr lang="en-IN" dirty="0"/>
          </a:p>
          <a:p>
            <a:pPr lvl="0">
              <a:buNone/>
            </a:pPr>
            <a:r>
              <a:rPr lang="en-US" dirty="0"/>
              <a:t>Two-lane suburban roads/city, streets</a:t>
            </a:r>
            <a:endParaRPr lang="en-IN" dirty="0"/>
          </a:p>
          <a:p>
            <a:pPr>
              <a:buNone/>
            </a:pPr>
            <a:r>
              <a:rPr lang="en-US" dirty="0"/>
              <a:t> </a:t>
            </a:r>
            <a:endParaRPr lang="en-IN" dirty="0"/>
          </a:p>
          <a:p>
            <a:pPr lvl="0">
              <a:buNone/>
            </a:pPr>
            <a:r>
              <a:rPr lang="en-US" dirty="0"/>
              <a:t>multilane divided (90 mph) highways</a:t>
            </a:r>
            <a:endParaRPr lang="en-IN" dirty="0"/>
          </a:p>
          <a:p>
            <a:pPr>
              <a:buNone/>
            </a:pPr>
            <a:r>
              <a:rPr lang="en-US" dirty="0"/>
              <a:t> </a:t>
            </a:r>
            <a:endParaRPr lang="en-IN" dirty="0"/>
          </a:p>
          <a:p>
            <a:pPr>
              <a:buNone/>
            </a:pPr>
            <a:r>
              <a:rPr lang="en-US" b="1" dirty="0"/>
              <a:t> </a:t>
            </a:r>
            <a:endParaRPr lang="en-IN" dirty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63"/>
    </mc:Choice>
    <mc:Fallback>
      <p:transition spd="slow" advTm="28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layer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Unlined </a:t>
            </a:r>
            <a:r>
              <a:rPr lang="en-US" sz="2400" dirty="0"/>
              <a:t>paved roads → “edge detectors” trapezoidal shaped road regions</a:t>
            </a:r>
            <a:endParaRPr lang="en-IN" sz="2400" dirty="0"/>
          </a:p>
          <a:p>
            <a:pPr>
              <a:buNone/>
            </a:pPr>
            <a:r>
              <a:rPr lang="en-US" sz="2400" dirty="0"/>
              <a:t> </a:t>
            </a:r>
            <a:endParaRPr lang="en-IN" sz="2400" dirty="0"/>
          </a:p>
          <a:p>
            <a:pPr>
              <a:buNone/>
            </a:pPr>
            <a:r>
              <a:rPr lang="en-US" sz="2400" dirty="0"/>
              <a:t>Lined highways → detectors for line markings</a:t>
            </a:r>
            <a:endParaRPr lang="en-IN" sz="2400" dirty="0"/>
          </a:p>
          <a:p>
            <a:pPr>
              <a:buNone/>
            </a:pPr>
            <a:r>
              <a:rPr lang="en-US" sz="2400" dirty="0"/>
              <a:t> </a:t>
            </a:r>
            <a:endParaRPr lang="en-IN" sz="2400" dirty="0"/>
          </a:p>
          <a:p>
            <a:pPr>
              <a:buNone/>
            </a:pPr>
            <a:r>
              <a:rPr lang="en-US" sz="2400" dirty="0"/>
              <a:t>Dirt roads → ‘rut’ detectors.</a:t>
            </a:r>
            <a:endParaRPr lang="en-IN" sz="2400" dirty="0"/>
          </a:p>
          <a:p>
            <a:pPr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08"/>
    </mc:Choice>
    <mc:Fallback>
      <p:transition spd="slow" advTm="47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Drive up to speeds of 55 mph</a:t>
            </a:r>
          </a:p>
          <a:p>
            <a:r>
              <a:rPr lang="en-US" dirty="0" smtClean="0"/>
              <a:t>Can process </a:t>
            </a:r>
            <a:r>
              <a:rPr lang="en-US" dirty="0" err="1" smtClean="0"/>
              <a:t>upto</a:t>
            </a:r>
            <a:r>
              <a:rPr lang="en-US" dirty="0" smtClean="0"/>
              <a:t> 10 frames/sec</a:t>
            </a:r>
          </a:p>
          <a:p>
            <a:r>
              <a:rPr lang="en-US" dirty="0" smtClean="0"/>
              <a:t>On a highway ALVINN was able to drive </a:t>
            </a:r>
            <a:r>
              <a:rPr lang="en-US" dirty="0" err="1" smtClean="0"/>
              <a:t>upto</a:t>
            </a:r>
            <a:r>
              <a:rPr lang="en-US" dirty="0" smtClean="0"/>
              <a:t> 90 miles without human intervention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1"/>
    </mc:Choice>
    <mc:Fallback>
      <p:transition spd="slow" advTm="1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Applications	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ALVINN</a:t>
            </a:r>
          </a:p>
          <a:p>
            <a:r>
              <a:rPr lang="en-US" dirty="0" smtClean="0"/>
              <a:t>Glove Talk</a:t>
            </a:r>
          </a:p>
          <a:p>
            <a:r>
              <a:rPr lang="en-US" dirty="0" err="1" smtClean="0"/>
              <a:t>NetTalk</a:t>
            </a:r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9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90"/>
    </mc:Choice>
    <mc:Fallback>
      <p:transition spd="slow" advTm="19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Glove Talk</a:t>
            </a:r>
          </a:p>
        </p:txBody>
      </p:sp>
      <p:pic>
        <p:nvPicPr>
          <p:cNvPr id="686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4495800"/>
            <a:ext cx="15906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2" name="TextBox 7"/>
          <p:cNvSpPr txBox="1">
            <a:spLocks noChangeArrowheads="1"/>
          </p:cNvSpPr>
          <p:nvPr/>
        </p:nvSpPr>
        <p:spPr bwMode="auto">
          <a:xfrm>
            <a:off x="1532899" y="2196114"/>
            <a:ext cx="60782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Convert hand gestures to speech sounds</a:t>
            </a:r>
          </a:p>
        </p:txBody>
      </p:sp>
      <p:sp>
        <p:nvSpPr>
          <p:cNvPr id="68613" name="Rounded Rectangle 9"/>
          <p:cNvSpPr>
            <a:spLocks noChangeArrowheads="1"/>
          </p:cNvSpPr>
          <p:nvPr/>
        </p:nvSpPr>
        <p:spPr bwMode="auto">
          <a:xfrm>
            <a:off x="3962400" y="4495800"/>
            <a:ext cx="1676400" cy="1447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  <a:p>
            <a:r>
              <a:rPr lang="en-US"/>
              <a:t>     ANN</a:t>
            </a:r>
          </a:p>
        </p:txBody>
      </p:sp>
      <p:pic>
        <p:nvPicPr>
          <p:cNvPr id="6861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4114800"/>
            <a:ext cx="2171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5" name="Right Arrow 12"/>
          <p:cNvSpPr>
            <a:spLocks noChangeArrowheads="1"/>
          </p:cNvSpPr>
          <p:nvPr/>
        </p:nvSpPr>
        <p:spPr bwMode="auto">
          <a:xfrm>
            <a:off x="3048000" y="4876800"/>
            <a:ext cx="762000" cy="484188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8616" name="Right Arrow 13"/>
          <p:cNvSpPr>
            <a:spLocks noChangeArrowheads="1"/>
          </p:cNvSpPr>
          <p:nvPr/>
        </p:nvSpPr>
        <p:spPr bwMode="auto">
          <a:xfrm>
            <a:off x="5867400" y="4876800"/>
            <a:ext cx="685800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25"/>
    </mc:Choice>
    <mc:Fallback>
      <p:transition spd="slow" advTm="41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Glove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VPL </a:t>
            </a:r>
            <a:r>
              <a:rPr lang="en-US" dirty="0" err="1" smtClean="0"/>
              <a:t>Dataglove</a:t>
            </a:r>
            <a:endParaRPr lang="en-US" dirty="0" smtClean="0"/>
          </a:p>
          <a:p>
            <a:pPr eaLnBrk="1" hangingPunct="1"/>
            <a:r>
              <a:rPr lang="en-US" dirty="0" smtClean="0"/>
              <a:t>Two sensors on each finger – measure finger flex angles</a:t>
            </a:r>
          </a:p>
          <a:p>
            <a:pPr eaLnBrk="1" hangingPunct="1"/>
            <a:r>
              <a:rPr lang="en-US" dirty="0" smtClean="0"/>
              <a:t>“</a:t>
            </a:r>
            <a:r>
              <a:rPr lang="en-US" dirty="0" err="1" smtClean="0"/>
              <a:t>Polhemus</a:t>
            </a:r>
            <a:r>
              <a:rPr lang="en-US" dirty="0" smtClean="0"/>
              <a:t>” sensor at the back of the hand – measures </a:t>
            </a:r>
            <a:r>
              <a:rPr lang="en-US" dirty="0" err="1" smtClean="0"/>
              <a:t>x,y,z</a:t>
            </a:r>
            <a:r>
              <a:rPr lang="en-US" dirty="0" smtClean="0"/>
              <a:t>, pitch, yaw and roll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5" y="3733800"/>
            <a:ext cx="2962275" cy="2943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6200" y="5715000"/>
            <a:ext cx="226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VPL Data Glove</a:t>
            </a:r>
            <a:endParaRPr lang="en-IN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16"/>
    </mc:Choice>
    <mc:Fallback>
      <p:transition spd="slow" advTm="55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808038"/>
            <a:ext cx="6858000" cy="574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5715000" y="6396038"/>
            <a:ext cx="3124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(Fels and Hinton, 1992)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1"/>
    </mc:Choice>
    <mc:Fallback>
      <p:transition spd="slow" advTm="5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Strobe time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Indicates end of a word</a:t>
            </a:r>
          </a:p>
          <a:p>
            <a:r>
              <a:rPr lang="en-US" dirty="0" smtClean="0"/>
              <a:t>Input: window of 10 time steps (167 ms) with 5 </a:t>
            </a:r>
            <a:r>
              <a:rPr lang="en-US" dirty="0" err="1" smtClean="0"/>
              <a:t>params</a:t>
            </a:r>
            <a:endParaRPr lang="en-US" dirty="0" smtClean="0"/>
          </a:p>
          <a:p>
            <a:r>
              <a:rPr lang="en-US" dirty="0" smtClean="0"/>
              <a:t>Parameters: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dirty="0" err="1" smtClean="0"/>
              <a:t>x</a:t>
            </a:r>
            <a:r>
              <a:rPr lang="en-US" dirty="0" smtClean="0"/>
              <a:t>,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dirty="0" err="1" smtClean="0"/>
              <a:t>y</a:t>
            </a:r>
            <a:r>
              <a:rPr lang="en-US" dirty="0" smtClean="0"/>
              <a:t>,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dirty="0" err="1" smtClean="0"/>
              <a:t>z</a:t>
            </a:r>
            <a:r>
              <a:rPr lang="en-US" dirty="0" smtClean="0"/>
              <a:t>, norm(</a:t>
            </a:r>
            <a:r>
              <a:rPr lang="en-US" dirty="0" smtClean="0">
                <a:latin typeface="Symbol" pitchFamily="18" charset="2"/>
              </a:rPr>
              <a:t>D</a:t>
            </a:r>
            <a:r>
              <a:rPr lang="en-US" dirty="0" smtClean="0"/>
              <a:t>s), acceleration</a:t>
            </a:r>
          </a:p>
          <a:p>
            <a:r>
              <a:rPr lang="en-US" dirty="0" smtClean="0"/>
              <a:t>Network output: 1 at the point of transition, 0 otherwise</a:t>
            </a:r>
          </a:p>
          <a:p>
            <a:r>
              <a:rPr lang="en-US" dirty="0" smtClean="0"/>
              <a:t>596 hand movements, 27,907 time steps (manually </a:t>
            </a:r>
            <a:r>
              <a:rPr lang="en-US" dirty="0" err="1" smtClean="0"/>
              <a:t>labelled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the network is too sensitive: extraneous words are produced</a:t>
            </a:r>
          </a:p>
          <a:p>
            <a:r>
              <a:rPr lang="en-US" dirty="0" smtClean="0"/>
              <a:t>If too insensitive: words or sounds are omitted</a:t>
            </a:r>
          </a:p>
          <a:p>
            <a:r>
              <a:rPr lang="en-US" dirty="0" smtClean="0"/>
              <a:t>Gives 97% hit rate with a tolerance of 3 steps on either side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785"/>
    </mc:Choice>
    <mc:Fallback>
      <p:transition spd="slow" advTm="116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942975"/>
            <a:ext cx="2881313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TextBox 3"/>
          <p:cNvSpPr txBox="1">
            <a:spLocks noChangeArrowheads="1"/>
          </p:cNvSpPr>
          <p:nvPr/>
        </p:nvSpPr>
        <p:spPr bwMode="auto">
          <a:xfrm>
            <a:off x="5029200" y="3200400"/>
            <a:ext cx="3765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Hand-shape codes for</a:t>
            </a:r>
          </a:p>
          <a:p>
            <a:r>
              <a:rPr lang="en-US" sz="3200"/>
              <a:t>Root word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0600" y="1066800"/>
            <a:ext cx="3968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Hand Shape Network</a:t>
            </a:r>
            <a:endParaRPr lang="en-IN" sz="3200" u="sng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1"/>
    </mc:Choice>
    <mc:Fallback>
      <p:transition spd="slow" advTm="2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shape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Codes for root words</a:t>
            </a:r>
          </a:p>
          <a:p>
            <a:r>
              <a:rPr lang="en-US" dirty="0" smtClean="0"/>
              <a:t>Input: 16 </a:t>
            </a:r>
            <a:r>
              <a:rPr lang="en-US" dirty="0" err="1" smtClean="0"/>
              <a:t>params</a:t>
            </a:r>
            <a:r>
              <a:rPr lang="en-US" dirty="0" smtClean="0"/>
              <a:t> -  2 flex angles from each finger, sines and cosines of pitch, yaw and roll</a:t>
            </a:r>
          </a:p>
          <a:p>
            <a:r>
              <a:rPr lang="en-US" dirty="0" smtClean="0"/>
              <a:t>60 root words</a:t>
            </a:r>
          </a:p>
          <a:p>
            <a:r>
              <a:rPr lang="en-US" dirty="0" smtClean="0"/>
              <a:t>80 hidden neurons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18" y="3657600"/>
            <a:ext cx="4503582" cy="30765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9"/>
    </mc:Choice>
    <mc:Fallback>
      <p:transition spd="slow" advTm="5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057400"/>
            <a:ext cx="598805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762000" y="5867400"/>
            <a:ext cx="77993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Direction of movement codes for word ending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40"/>
    </mc:Choice>
    <mc:Fallback>
      <p:transition spd="slow" advTm="60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Ending network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30-10-6 </a:t>
            </a:r>
            <a:r>
              <a:rPr lang="en-US" dirty="0" err="1" smtClean="0"/>
              <a:t>mlp</a:t>
            </a:r>
            <a:endParaRPr lang="en-US" dirty="0" smtClean="0"/>
          </a:p>
          <a:p>
            <a:r>
              <a:rPr lang="en-US" dirty="0" smtClean="0"/>
              <a:t>10 time step window,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dirty="0" err="1" smtClean="0"/>
              <a:t>x</a:t>
            </a:r>
            <a:r>
              <a:rPr lang="en-US" dirty="0" smtClean="0"/>
              <a:t>,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dirty="0" err="1" smtClean="0"/>
              <a:t>y</a:t>
            </a:r>
            <a:r>
              <a:rPr lang="en-US" dirty="0" smtClean="0"/>
              <a:t>, 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dirty="0" err="1" smtClean="0"/>
              <a:t>z</a:t>
            </a:r>
            <a:r>
              <a:rPr lang="en-US" dirty="0" smtClean="0"/>
              <a:t>, (up to strobe time)</a:t>
            </a:r>
          </a:p>
          <a:p>
            <a:r>
              <a:rPr lang="en-US" dirty="0" smtClean="0"/>
              <a:t>Higher errors with shorter windows</a:t>
            </a:r>
          </a:p>
          <a:p>
            <a:r>
              <a:rPr lang="en-US" dirty="0" smtClean="0"/>
              <a:t>Training – 199 samples; testing – 499 samples</a:t>
            </a:r>
          </a:p>
          <a:p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44"/>
    </mc:Choice>
    <mc:Fallback>
      <p:transition spd="slow" advTm="21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Rate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rate based on  hand speed</a:t>
            </a:r>
          </a:p>
          <a:p>
            <a:r>
              <a:rPr lang="en-US" dirty="0" smtClean="0"/>
              <a:t>40-15-8 </a:t>
            </a:r>
            <a:r>
              <a:rPr lang="en-US" dirty="0" err="1" smtClean="0"/>
              <a:t>mlp</a:t>
            </a:r>
            <a:endParaRPr lang="en-US" dirty="0" smtClean="0"/>
          </a:p>
          <a:p>
            <a:r>
              <a:rPr lang="en-US" dirty="0" smtClean="0"/>
              <a:t>20 time-step window of hand speed and acceleration (magnitude)</a:t>
            </a:r>
          </a:p>
          <a:p>
            <a:r>
              <a:rPr lang="en-US" dirty="0" smtClean="0"/>
              <a:t>8 output neurons code for speaking rates of 130-340 words per min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56"/>
    </mc:Choice>
    <mc:Fallback>
      <p:transition spd="slow" advTm="46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stress based on displacement</a:t>
            </a:r>
          </a:p>
          <a:p>
            <a:r>
              <a:rPr lang="en-US" dirty="0" smtClean="0"/>
              <a:t>40-5-1 </a:t>
            </a:r>
            <a:r>
              <a:rPr lang="en-US" dirty="0" err="1" smtClean="0"/>
              <a:t>mlp</a:t>
            </a:r>
            <a:endParaRPr lang="en-US" dirty="0" smtClean="0"/>
          </a:p>
          <a:p>
            <a:r>
              <a:rPr lang="en-US" dirty="0" smtClean="0"/>
              <a:t>Same input as rate network</a:t>
            </a:r>
          </a:p>
          <a:p>
            <a:r>
              <a:rPr lang="en-US" dirty="0" smtClean="0"/>
              <a:t>Single output: 1= stressed, 0=unstressed.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43"/>
    </mc:Choice>
    <mc:Fallback>
      <p:transition spd="slow" advTm="49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Autonomous Land Vehicle in a Neural Network (ALVINN)</a:t>
            </a:r>
            <a:endParaRPr lang="en-IN" dirty="0"/>
          </a:p>
          <a:p>
            <a:r>
              <a:rPr lang="en-US" dirty="0" smtClean="0"/>
              <a:t>Ref: </a:t>
            </a:r>
            <a:r>
              <a:rPr lang="en-US" dirty="0"/>
              <a:t>Dean </a:t>
            </a:r>
            <a:r>
              <a:rPr lang="en-US" dirty="0" err="1" smtClean="0"/>
              <a:t>Pomerleau</a:t>
            </a:r>
            <a:r>
              <a:rPr lang="en-US" dirty="0" smtClean="0"/>
              <a:t>, </a:t>
            </a:r>
            <a:r>
              <a:rPr lang="en-US" dirty="0"/>
              <a:t>"ALVINN: An Autonomous Land Vehicle In a Neural Network," </a:t>
            </a:r>
            <a:r>
              <a:rPr lang="en-US" i="1" dirty="0"/>
              <a:t>Advances in Neural Information Processing Systems 1</a:t>
            </a:r>
            <a:r>
              <a:rPr lang="en-US" dirty="0"/>
              <a:t>, 1989.</a:t>
            </a:r>
            <a:endParaRPr lang="en-IN" dirty="0"/>
          </a:p>
          <a:p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57"/>
    </mc:Choice>
    <mc:Fallback>
      <p:transition spd="slow" advTm="19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Results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66 root words, 203 words</a:t>
            </a:r>
          </a:p>
          <a:p>
            <a:pPr eaLnBrk="1" hangingPunct="1"/>
            <a:r>
              <a:rPr lang="en-US" smtClean="0"/>
              <a:t>1% error</a:t>
            </a:r>
          </a:p>
          <a:p>
            <a:pPr eaLnBrk="1" hangingPunct="1"/>
            <a:r>
              <a:rPr lang="en-US" smtClean="0"/>
              <a:t>Listen to the system recite Dr. Seuss’ poems!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20"/>
    </mc:Choice>
    <mc:Fallback>
      <p:transition spd="slow" advTm="48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err="1"/>
              <a:t>NetTalk</a:t>
            </a:r>
            <a:r>
              <a:rPr lang="en-US" b="1" dirty="0"/>
              <a:t>: A neural network that can read text </a:t>
            </a:r>
            <a:r>
              <a:rPr lang="en-US" b="1" dirty="0" smtClean="0"/>
              <a:t>aloud</a:t>
            </a:r>
          </a:p>
          <a:p>
            <a:r>
              <a:rPr lang="en-US" dirty="0"/>
              <a:t>Ref: </a:t>
            </a:r>
            <a:r>
              <a:rPr lang="en-US" dirty="0" err="1" smtClean="0"/>
              <a:t>Sejnowski</a:t>
            </a:r>
            <a:r>
              <a:rPr lang="en-US" dirty="0" smtClean="0"/>
              <a:t>, TJ Rosenberg, CR (1986). </a:t>
            </a:r>
            <a:r>
              <a:rPr lang="en-US" dirty="0" err="1" smtClean="0"/>
              <a:t>NETtalk</a:t>
            </a:r>
            <a:r>
              <a:rPr lang="en-US" dirty="0" smtClean="0"/>
              <a:t>: A parallel network that learns to read aloud, Tech. Rep. No. JHU/EECS-86/Q1</a:t>
            </a:r>
            <a:endParaRPr lang="en-IN" dirty="0"/>
          </a:p>
          <a:p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4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5"/>
    </mc:Choice>
    <mc:Fallback>
      <p:transition spd="slow" advTm="1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err="1"/>
              <a:t>Nettalk</a:t>
            </a:r>
            <a:r>
              <a:rPr lang="en-US" dirty="0"/>
              <a:t> is a system that can read English text aloud and can pronounce letters accurately based on context (</a:t>
            </a:r>
            <a:r>
              <a:rPr lang="en-US" dirty="0" err="1"/>
              <a:t>Sejnowski</a:t>
            </a:r>
            <a:r>
              <a:rPr lang="en-US" dirty="0"/>
              <a:t> and Rosenberg 1986). </a:t>
            </a:r>
            <a:endParaRPr lang="en-IN" dirty="0"/>
          </a:p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i="1" dirty="0" smtClean="0"/>
              <a:t>Background: </a:t>
            </a:r>
          </a:p>
          <a:p>
            <a:pPr>
              <a:buNone/>
            </a:pPr>
            <a:r>
              <a:rPr lang="en-US" dirty="0" smtClean="0"/>
              <a:t>English </a:t>
            </a:r>
            <a:r>
              <a:rPr lang="en-US" dirty="0"/>
              <a:t>is not a phonetic language.</a:t>
            </a:r>
            <a:endParaRPr lang="en-IN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Char </a:t>
            </a:r>
            <a:r>
              <a:rPr lang="en-US" dirty="0"/>
              <a:t>→   Sound mapping is not </a:t>
            </a:r>
            <a:r>
              <a:rPr lang="en-US" dirty="0" smtClean="0"/>
              <a:t>unique (different depending on context).</a:t>
            </a:r>
            <a:endParaRPr lang="en-IN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600" dirty="0" smtClean="0"/>
              <a:t>The </a:t>
            </a:r>
            <a:r>
              <a:rPr lang="en-US" sz="2600" dirty="0"/>
              <a:t>character ‘c’ is pronounced as /k/ in “cat” and as /s/ in “façade.”</a:t>
            </a:r>
            <a:endParaRPr lang="en-IN" sz="2600" dirty="0"/>
          </a:p>
          <a:p>
            <a:pPr>
              <a:buNone/>
            </a:pPr>
            <a:r>
              <a:rPr lang="en-US" sz="2600" dirty="0"/>
              <a:t>The letters “-</a:t>
            </a:r>
            <a:r>
              <a:rPr lang="en-US" sz="2600" dirty="0" err="1"/>
              <a:t>ave</a:t>
            </a:r>
            <a:r>
              <a:rPr lang="en-US" sz="2600" dirty="0"/>
              <a:t>” form a long vowel in “gave” and “brave” but not in “have.”</a:t>
            </a:r>
            <a:endParaRPr lang="en-IN" sz="2600" dirty="0"/>
          </a:p>
          <a:p>
            <a:pPr>
              <a:buNone/>
            </a:pPr>
            <a:r>
              <a:rPr lang="en-US" sz="2600" dirty="0" smtClean="0"/>
              <a:t>Similarly</a:t>
            </a:r>
            <a:r>
              <a:rPr lang="en-US" sz="2600" dirty="0"/>
              <a:t>, the letters “-ea-“ are pronounced as /ii/ (long vowel) in “read” (present tense) (pronounced as “reed”) and as /</a:t>
            </a:r>
            <a:r>
              <a:rPr lang="en-US" sz="2600" dirty="0" err="1"/>
              <a:t>i</a:t>
            </a:r>
            <a:r>
              <a:rPr lang="en-US" sz="2600" dirty="0"/>
              <a:t>/ (short vowel) as  in “read” (past tense) (pronounced as “red”).</a:t>
            </a:r>
            <a:endParaRPr lang="en-IN" sz="2600" dirty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80"/>
    </mc:Choice>
    <mc:Fallback>
      <p:transition spd="slow" advTm="72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73" y="1847088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/>
              <a:t>It uses a three layer MLP.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i="1" dirty="0"/>
              <a:t>Input representation:</a:t>
            </a:r>
            <a:endParaRPr lang="en-IN" sz="2000" i="1" dirty="0"/>
          </a:p>
          <a:p>
            <a:pPr>
              <a:buNone/>
            </a:pPr>
            <a:r>
              <a:rPr lang="en-US" sz="2000" dirty="0"/>
              <a:t> </a:t>
            </a:r>
            <a:r>
              <a:rPr lang="en-US" sz="2000" dirty="0" smtClean="0"/>
              <a:t>26 </a:t>
            </a:r>
            <a:r>
              <a:rPr lang="en-US" sz="2000" dirty="0"/>
              <a:t>alphabets and three punctuation marks (comma, </a:t>
            </a:r>
            <a:r>
              <a:rPr lang="en-US" sz="2000" dirty="0" err="1"/>
              <a:t>fullstop</a:t>
            </a:r>
            <a:r>
              <a:rPr lang="en-US" sz="2000" dirty="0"/>
              <a:t> and blank space) are </a:t>
            </a:r>
            <a:r>
              <a:rPr lang="en-US" sz="2000" dirty="0" smtClean="0"/>
              <a:t>supported</a:t>
            </a:r>
          </a:p>
          <a:p>
            <a:pPr>
              <a:buNone/>
            </a:pPr>
            <a:r>
              <a:rPr lang="en-US" sz="2000" dirty="0" smtClean="0"/>
              <a:t>Each </a:t>
            </a:r>
            <a:r>
              <a:rPr lang="en-US" sz="2000" dirty="0"/>
              <a:t>character is presented along with a context which consists of three additional characters on either side of the character</a:t>
            </a:r>
            <a:r>
              <a:rPr lang="en-US" sz="2000" dirty="0" smtClean="0"/>
              <a:t>.</a:t>
            </a:r>
          </a:p>
          <a:p>
            <a:pPr>
              <a:buNone/>
            </a:pPr>
            <a:r>
              <a:rPr lang="en-US" sz="2000" dirty="0" smtClean="0"/>
              <a:t> </a:t>
            </a:r>
            <a:r>
              <a:rPr lang="en-US" sz="2000" dirty="0"/>
              <a:t>Thus text is presented as windows of 7 </a:t>
            </a:r>
            <a:r>
              <a:rPr lang="en-US" sz="2000" dirty="0" smtClean="0"/>
              <a:t>symbols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Hence, </a:t>
            </a:r>
            <a:r>
              <a:rPr lang="fr-FR" sz="2000" dirty="0" smtClean="0"/>
              <a:t>  (26 + 3) * 7 input </a:t>
            </a:r>
            <a:r>
              <a:rPr lang="fr-FR" sz="2000" dirty="0" err="1" smtClean="0"/>
              <a:t>neurons</a:t>
            </a:r>
            <a:endParaRPr lang="en-IN" sz="2000" dirty="0"/>
          </a:p>
          <a:p>
            <a:pPr>
              <a:buNone/>
            </a:pPr>
            <a:r>
              <a:rPr lang="fr-FR" sz="2000" dirty="0"/>
              <a:t> </a:t>
            </a:r>
            <a:r>
              <a:rPr lang="fr-FR" sz="2000" dirty="0" err="1" smtClean="0"/>
              <a:t>Hidden</a:t>
            </a:r>
            <a:r>
              <a:rPr lang="fr-FR" sz="2000" dirty="0" smtClean="0"/>
              <a:t> </a:t>
            </a:r>
            <a:r>
              <a:rPr lang="fr-FR" sz="2000" dirty="0"/>
              <a:t>layer : 80 </a:t>
            </a:r>
            <a:r>
              <a:rPr lang="fr-FR" sz="2000" dirty="0" err="1"/>
              <a:t>hidden</a:t>
            </a:r>
            <a:r>
              <a:rPr lang="fr-FR" sz="2000" dirty="0"/>
              <a:t> </a:t>
            </a:r>
            <a:r>
              <a:rPr lang="fr-FR" sz="2000" dirty="0" err="1"/>
              <a:t>neurons</a:t>
            </a:r>
            <a:endParaRPr lang="en-IN" sz="2000" dirty="0"/>
          </a:p>
          <a:p>
            <a:pPr>
              <a:buNone/>
            </a:pPr>
            <a:r>
              <a:rPr lang="fr-FR" sz="2000" dirty="0"/>
              <a:t> </a:t>
            </a:r>
            <a:r>
              <a:rPr lang="fr-FR" sz="2000" dirty="0" smtClean="0"/>
              <a:t>And Output </a:t>
            </a:r>
            <a:r>
              <a:rPr lang="fr-FR" sz="2000" dirty="0" err="1" smtClean="0"/>
              <a:t>neurons</a:t>
            </a:r>
            <a:r>
              <a:rPr lang="fr-FR" sz="2000" dirty="0" smtClean="0"/>
              <a:t>: 26 (</a:t>
            </a:r>
            <a:r>
              <a:rPr lang="fr-FR" sz="2000" dirty="0" err="1" smtClean="0"/>
              <a:t>encoding</a:t>
            </a:r>
            <a:r>
              <a:rPr lang="fr-FR" sz="2000" dirty="0" smtClean="0"/>
              <a:t> </a:t>
            </a:r>
            <a:r>
              <a:rPr lang="fr-FR" sz="2000" dirty="0" err="1" smtClean="0"/>
              <a:t>phonemes</a:t>
            </a:r>
            <a:r>
              <a:rPr lang="fr-FR" sz="2000" dirty="0" smtClean="0"/>
              <a:t>)</a:t>
            </a:r>
            <a:endParaRPr lang="en-IN" sz="2000" dirty="0"/>
          </a:p>
          <a:p>
            <a:pPr>
              <a:buNone/>
            </a:pPr>
            <a:r>
              <a:rPr lang="fr-FR" sz="2000" dirty="0"/>
              <a:t> </a:t>
            </a:r>
            <a:endParaRPr lang="en-IN" sz="2000" dirty="0"/>
          </a:p>
          <a:p>
            <a:endParaRPr lang="en-IN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9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5"/>
    </mc:Choice>
    <mc:Fallback>
      <p:transition spd="slow" advTm="6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representation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2857496"/>
            <a:ext cx="5095875" cy="2609850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14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"/>
    </mc:Choice>
    <mc:Fallback>
      <p:transition spd="slow" advTm="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</a:t>
            </a:r>
            <a:r>
              <a:rPr lang="en-US" dirty="0" smtClean="0"/>
              <a:t>architecture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6314" y="1600200"/>
            <a:ext cx="3900486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By a window </a:t>
            </a:r>
            <a:r>
              <a:rPr lang="en-US" sz="2000" dirty="0"/>
              <a:t>of 7 </a:t>
            </a:r>
            <a:r>
              <a:rPr lang="en-US" sz="2000" dirty="0" smtClean="0"/>
              <a:t>characters, mutual </a:t>
            </a:r>
            <a:r>
              <a:rPr lang="en-US" sz="2000" dirty="0"/>
              <a:t>information from a central character falls off rapidly in both directions as shown in the above figure. </a:t>
            </a:r>
            <a:endParaRPr lang="en-US" sz="2000" dirty="0" smtClean="0"/>
          </a:p>
          <a:p>
            <a:r>
              <a:rPr lang="en-US" sz="2000" dirty="0" smtClean="0"/>
              <a:t>Beyond </a:t>
            </a:r>
            <a:r>
              <a:rPr lang="en-US" sz="2000" dirty="0"/>
              <a:t>3 neighbors mutual information falls to less than 0.1.</a:t>
            </a:r>
            <a:endParaRPr lang="en-IN" sz="2000" dirty="0"/>
          </a:p>
          <a:p>
            <a:pPr>
              <a:buNone/>
            </a:pPr>
            <a:r>
              <a:rPr lang="en-US" sz="2000" dirty="0" smtClean="0"/>
              <a:t>Ref:</a:t>
            </a:r>
            <a:r>
              <a:rPr lang="en-US" sz="2000" dirty="0"/>
              <a:t> </a:t>
            </a:r>
            <a:r>
              <a:rPr lang="en-US" sz="2000" dirty="0" err="1" smtClean="0"/>
              <a:t>Hetz</a:t>
            </a:r>
            <a:r>
              <a:rPr lang="en-US" sz="2000" dirty="0" smtClean="0"/>
              <a:t> </a:t>
            </a:r>
            <a:r>
              <a:rPr lang="en-US" sz="2000" dirty="0"/>
              <a:t>et </a:t>
            </a:r>
            <a:r>
              <a:rPr lang="en-US" sz="2000" dirty="0" smtClean="0"/>
              <a:t>al, 1991</a:t>
            </a:r>
            <a:endParaRPr lang="en-IN" sz="2000" dirty="0"/>
          </a:p>
          <a:p>
            <a:pPr>
              <a:buNone/>
            </a:pPr>
            <a:endParaRPr lang="en-IN" sz="2000" dirty="0"/>
          </a:p>
          <a:p>
            <a:endParaRPr lang="en-IN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1928802"/>
            <a:ext cx="421957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04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61"/>
    </mc:Choice>
    <mc:Fallback>
      <p:transition spd="slow" advTm="5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data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en-US" sz="2400" dirty="0"/>
              <a:t>Phonetic transcription from informal </a:t>
            </a:r>
            <a:r>
              <a:rPr lang="en-US" sz="2400" dirty="0" smtClean="0"/>
              <a:t>continuous </a:t>
            </a:r>
            <a:r>
              <a:rPr lang="en-US" sz="2400" dirty="0"/>
              <a:t>speech of a child</a:t>
            </a:r>
            <a:endParaRPr lang="en-IN" sz="2400" dirty="0"/>
          </a:p>
          <a:p>
            <a:pPr>
              <a:buNone/>
            </a:pPr>
            <a:r>
              <a:rPr lang="en-US" sz="2400" dirty="0"/>
              <a:t> </a:t>
            </a:r>
            <a:endParaRPr lang="en-IN" sz="2400" dirty="0"/>
          </a:p>
          <a:p>
            <a:pPr lvl="0">
              <a:buNone/>
            </a:pPr>
            <a:r>
              <a:rPr lang="en-US" sz="2400" dirty="0"/>
              <a:t>20,000 words from a pocket dictionary</a:t>
            </a:r>
            <a:endParaRPr lang="en-IN" sz="2400" dirty="0"/>
          </a:p>
          <a:p>
            <a:pPr>
              <a:buNone/>
            </a:pPr>
            <a:r>
              <a:rPr lang="en-US" sz="2400" dirty="0"/>
              <a:t>  </a:t>
            </a:r>
            <a:endParaRPr lang="en-IN" sz="2400" dirty="0"/>
          </a:p>
          <a:p>
            <a:pPr>
              <a:buNone/>
            </a:pPr>
            <a:r>
              <a:rPr lang="en-US" sz="2400" dirty="0" err="1"/>
              <a:t>Eg</a:t>
            </a:r>
            <a:r>
              <a:rPr lang="en-US" sz="2400" dirty="0"/>
              <a:t>:  </a:t>
            </a:r>
            <a:r>
              <a:rPr lang="en-US" sz="2400" dirty="0" smtClean="0"/>
              <a:t>phone f </a:t>
            </a:r>
            <a:r>
              <a:rPr lang="en-US" sz="2400" dirty="0"/>
              <a:t>– o n –</a:t>
            </a:r>
            <a:endParaRPr lang="en-IN" sz="2400" dirty="0"/>
          </a:p>
          <a:p>
            <a:pPr>
              <a:buNone/>
            </a:pPr>
            <a:r>
              <a:rPr lang="en-US" sz="2400" dirty="0"/>
              <a:t>A set of 1000 words were chosen form this dictionary; these are selected from the Brown corpus of the most frequent words in English.</a:t>
            </a:r>
            <a:endParaRPr lang="en-IN" sz="2400" dirty="0"/>
          </a:p>
          <a:p>
            <a:pPr>
              <a:buNone/>
            </a:pPr>
            <a:r>
              <a:rPr lang="en-US" sz="2400" dirty="0"/>
              <a:t> </a:t>
            </a:r>
            <a:endParaRPr lang="en-IN" sz="2400" dirty="0"/>
          </a:p>
          <a:p>
            <a:pPr>
              <a:buNone/>
            </a:pPr>
            <a:endParaRPr lang="en-IN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3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39"/>
    </mc:Choice>
    <mc:Fallback>
      <p:transition spd="slow" advTm="17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curve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23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Found in human skill learning</a:t>
            </a:r>
            <a:endParaRPr lang="en-IN" sz="2400" dirty="0"/>
          </a:p>
          <a:p>
            <a:r>
              <a:rPr lang="en-US" sz="2400" dirty="0"/>
              <a:t>Performance reaching about 95% correct after training the network with about 50,000  words.</a:t>
            </a:r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19458" name="Picture 2" descr="i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2071678"/>
            <a:ext cx="385765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8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56"/>
    </mc:Choice>
    <mc:Fallback>
      <p:transition spd="slow" advTm="17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71678"/>
            <a:ext cx="4043362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 presence of a hidden layer is found to be crucial to achieve this high level of performance. When a two-layer network (</a:t>
            </a:r>
            <a:r>
              <a:rPr lang="en-US" sz="2400" dirty="0" err="1"/>
              <a:t>perceptron</a:t>
            </a:r>
            <a:r>
              <a:rPr lang="en-US" sz="2400" dirty="0"/>
              <a:t>) was used for the same problem, performance quickly rose to 82% and saturated at that level.</a:t>
            </a:r>
            <a:endParaRPr lang="en-IN" sz="2400" dirty="0"/>
          </a:p>
          <a:p>
            <a:endParaRPr lang="en-IN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2071678"/>
            <a:ext cx="41433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6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9"/>
    </mc:Choice>
    <mc:Fallback>
      <p:transition spd="slow" advTm="3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Stages of </a:t>
            </a:r>
            <a:r>
              <a:rPr lang="en-US" dirty="0" smtClean="0"/>
              <a:t>learning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51260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One of the first features learnt by the network is distinction between vowels and </a:t>
            </a:r>
            <a:r>
              <a:rPr lang="en-US" dirty="0" smtClean="0"/>
              <a:t>consonants</a:t>
            </a:r>
          </a:p>
          <a:p>
            <a:endParaRPr lang="en-IN" dirty="0"/>
          </a:p>
          <a:p>
            <a:r>
              <a:rPr lang="en-US" dirty="0"/>
              <a:t>Next the network learnt to pause at word boundaries. Output resembled pseudo words with pauses between them</a:t>
            </a:r>
            <a:r>
              <a:rPr lang="en-US" dirty="0" smtClean="0"/>
              <a:t>.</a:t>
            </a:r>
          </a:p>
          <a:p>
            <a:endParaRPr lang="en-IN" dirty="0"/>
          </a:p>
          <a:p>
            <a:r>
              <a:rPr lang="en-US" dirty="0"/>
              <a:t>After 10 passes text was understandable</a:t>
            </a:r>
            <a:endParaRPr lang="en-IN" dirty="0"/>
          </a:p>
          <a:p>
            <a:pPr>
              <a:buNone/>
            </a:pPr>
            <a:r>
              <a:rPr lang="en-US" dirty="0"/>
              <a:t> </a:t>
            </a:r>
            <a:endParaRPr lang="en-IN" dirty="0"/>
          </a:p>
          <a:p>
            <a:pPr>
              <a:buNone/>
            </a:pPr>
            <a:r>
              <a:rPr lang="en-US" b="1" dirty="0"/>
              <a:t>Error patterns</a:t>
            </a:r>
            <a:endParaRPr lang="en-IN" dirty="0"/>
          </a:p>
          <a:p>
            <a:pPr>
              <a:buNone/>
            </a:pPr>
            <a:r>
              <a:rPr lang="en-US" dirty="0"/>
              <a:t> </a:t>
            </a:r>
            <a:endParaRPr lang="en-IN" dirty="0"/>
          </a:p>
          <a:p>
            <a:pPr lvl="1">
              <a:buNone/>
            </a:pPr>
            <a:r>
              <a:rPr lang="en-US" dirty="0"/>
              <a:t>Errors were </a:t>
            </a:r>
            <a:r>
              <a:rPr lang="en-US" dirty="0" smtClean="0"/>
              <a:t>meaningful.   </a:t>
            </a:r>
            <a:r>
              <a:rPr lang="en-US" dirty="0" err="1"/>
              <a:t>e.g</a:t>
            </a:r>
            <a:r>
              <a:rPr lang="en-US" dirty="0"/>
              <a:t>	 </a:t>
            </a:r>
            <a:r>
              <a:rPr lang="en-US" dirty="0" smtClean="0"/>
              <a:t>thesis,    </a:t>
            </a:r>
            <a:r>
              <a:rPr lang="en-US" dirty="0"/>
              <a:t>these</a:t>
            </a:r>
            <a:endParaRPr lang="en-IN" dirty="0"/>
          </a:p>
          <a:p>
            <a:pPr>
              <a:buNone/>
            </a:pPr>
            <a:r>
              <a:rPr lang="en-US" dirty="0"/>
              <a:t> </a:t>
            </a:r>
            <a:endParaRPr lang="en-IN" dirty="0"/>
          </a:p>
          <a:p>
            <a:pPr lvl="1">
              <a:buNone/>
            </a:pPr>
            <a:r>
              <a:rPr lang="en-US" dirty="0"/>
              <a:t>The network rarely confused between vowels &amp; </a:t>
            </a:r>
            <a:r>
              <a:rPr lang="en-US" dirty="0" smtClean="0"/>
              <a:t>consonants. Some </a:t>
            </a:r>
            <a:r>
              <a:rPr lang="en-US" dirty="0"/>
              <a:t>errors actually were due to errors in annotation.</a:t>
            </a:r>
            <a:endParaRPr lang="en-IN" dirty="0"/>
          </a:p>
          <a:p>
            <a:pPr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9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353"/>
    </mc:Choice>
    <mc:Fallback>
      <p:transition spd="slow" advTm="136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old Driverless car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3371165"/>
            <a:ext cx="2514600" cy="1447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46221" y="3771899"/>
            <a:ext cx="1031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ALVINN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MLP)</a:t>
            </a:r>
            <a:endParaRPr lang="en-IN" dirty="0"/>
          </a:p>
        </p:txBody>
      </p:sp>
      <p:sp>
        <p:nvSpPr>
          <p:cNvPr id="7" name="Down Arrow 6"/>
          <p:cNvSpPr/>
          <p:nvPr/>
        </p:nvSpPr>
        <p:spPr>
          <a:xfrm flipV="1">
            <a:off x="1319783" y="4818964"/>
            <a:ext cx="509018" cy="6674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own Arrow 7"/>
          <p:cNvSpPr/>
          <p:nvPr/>
        </p:nvSpPr>
        <p:spPr>
          <a:xfrm flipV="1">
            <a:off x="1307590" y="2703730"/>
            <a:ext cx="509018" cy="6674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35137" y="5638800"/>
            <a:ext cx="145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view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47330" y="2312109"/>
            <a:ext cx="159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Steering angle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681441"/>
            <a:ext cx="5181600" cy="332669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4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11"/>
    </mc:Choice>
    <mc:Fallback>
      <p:transition spd="slow" advTm="39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Performance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439 words from the regular speech. These words were not present in the training set.</a:t>
            </a:r>
            <a:endParaRPr lang="en-IN" sz="2400" dirty="0"/>
          </a:p>
          <a:p>
            <a:endParaRPr lang="en-IN" sz="2400" dirty="0"/>
          </a:p>
          <a:p>
            <a:r>
              <a:rPr lang="en-US" sz="2400" dirty="0"/>
              <a:t>Performance was </a:t>
            </a:r>
            <a:r>
              <a:rPr lang="en-US" sz="2400" dirty="0" smtClean="0"/>
              <a:t>at 78</a:t>
            </a:r>
            <a:r>
              <a:rPr lang="en-US" sz="2400" dirty="0"/>
              <a:t>%. Thus the network demonstrated that it can generalize from one set of words to another.</a:t>
            </a:r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4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99"/>
    </mc:Choice>
    <mc:Fallback>
      <p:transition spd="slow" advTm="15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Damage testing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0174"/>
            <a:ext cx="3829048" cy="4625989"/>
          </a:xfrm>
        </p:spPr>
        <p:txBody>
          <a:bodyPr>
            <a:normAutofit/>
          </a:bodyPr>
          <a:lstStyle/>
          <a:p>
            <a:r>
              <a:rPr lang="en-US" sz="2000" dirty="0"/>
              <a:t>In order to test the robustness of the network in face of damage, random noise, n, uniformly distributed between -0.5 and 0.5 was added to each weight in the trained network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damaged network showed 67% performance.</a:t>
            </a:r>
            <a:endParaRPr lang="en-US" sz="2000" dirty="0" smtClean="0"/>
          </a:p>
          <a:p>
            <a:endParaRPr lang="en-IN" sz="2000" dirty="0"/>
          </a:p>
          <a:p>
            <a:endParaRPr lang="en-IN" sz="2000" dirty="0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1285852" y="3429000"/>
          <a:ext cx="1428760" cy="38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5" imgW="838200" imgH="228600" progId="Equation.DSMT4">
                  <p:embed/>
                </p:oleObj>
              </mc:Choice>
              <mc:Fallback>
                <p:oleObj r:id="rId5" imgW="838200" imgH="228600" progId="Equation.DSMT4">
                  <p:embed/>
                  <p:pic>
                    <p:nvPicPr>
                      <p:cNvPr id="215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52" y="3429000"/>
                        <a:ext cx="1428760" cy="389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" name="Object 1"/>
          <p:cNvGraphicFramePr>
            <a:graphicFrameLocks noChangeAspect="1"/>
          </p:cNvGraphicFramePr>
          <p:nvPr/>
        </p:nvGraphicFramePr>
        <p:xfrm>
          <a:off x="1285852" y="4000504"/>
          <a:ext cx="1615860" cy="35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r:id="rId7" imgW="901309" imgH="203112" progId="Equation.DSMT4">
                  <p:embed/>
                </p:oleObj>
              </mc:Choice>
              <mc:Fallback>
                <p:oleObj r:id="rId7" imgW="901309" imgH="203112" progId="Equation.DSMT4">
                  <p:embed/>
                  <p:pic>
                    <p:nvPicPr>
                      <p:cNvPr id="2150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52" y="4000504"/>
                        <a:ext cx="1615860" cy="357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00561" y="2285992"/>
            <a:ext cx="3901575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4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0"/>
    </mc:Choice>
    <mc:Fallback>
      <p:transition spd="slow" advTm="6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Relearning after Damage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71678"/>
            <a:ext cx="290035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lthough </a:t>
            </a:r>
            <a:r>
              <a:rPr lang="en-US" sz="2400" dirty="0"/>
              <a:t>the damaged network begins with the same performance level as the original network, it relearns the task much faster than the original network.</a:t>
            </a:r>
            <a:endParaRPr lang="en-IN" sz="24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2071678"/>
            <a:ext cx="440436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1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39"/>
    </mc:Choice>
    <mc:Fallback>
      <p:transition spd="slow" advTm="32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1428736"/>
            <a:ext cx="473997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70" y="1546219"/>
            <a:ext cx="4357718" cy="53117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Specific </a:t>
            </a:r>
            <a:r>
              <a:rPr lang="en-US" sz="2400" dirty="0"/>
              <a:t>letter-to-phoneme correspondences showed that different </a:t>
            </a:r>
            <a:r>
              <a:rPr lang="en-US" sz="2400" dirty="0" smtClean="0"/>
              <a:t>correspondences </a:t>
            </a:r>
            <a:r>
              <a:rPr lang="en-US" sz="2400" dirty="0"/>
              <a:t>were learnt at different rates</a:t>
            </a:r>
            <a:r>
              <a:rPr lang="en-US" sz="2400" dirty="0" smtClean="0"/>
              <a:t>.</a:t>
            </a:r>
          </a:p>
          <a:p>
            <a:pPr>
              <a:buNone/>
            </a:pPr>
            <a:r>
              <a:rPr lang="en-US" sz="2400" dirty="0" smtClean="0"/>
              <a:t> </a:t>
            </a:r>
          </a:p>
          <a:p>
            <a:r>
              <a:rPr lang="en-US" sz="2400" dirty="0"/>
              <a:t>Soft ‘c’ (as in ‘nice’) takes longer to learn than hard ‘c’ (as in ‘cat’). This is probably because hard c occurs about twice as often as soft c in the corpus.</a:t>
            </a:r>
            <a:endParaRPr lang="en-IN" sz="2400" dirty="0"/>
          </a:p>
          <a:p>
            <a:pPr>
              <a:buNone/>
            </a:pPr>
            <a:r>
              <a:rPr lang="en-US" sz="2400" dirty="0"/>
              <a:t> </a:t>
            </a:r>
            <a:endParaRPr lang="en-IN" sz="2400" dirty="0"/>
          </a:p>
          <a:p>
            <a:pPr>
              <a:buNone/>
            </a:pPr>
            <a:r>
              <a:rPr lang="en-US" sz="2400" dirty="0"/>
              <a:t>Interestingly children show a similar difficulty in learning.</a:t>
            </a:r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17"/>
    </mc:Choice>
    <mc:Fallback>
      <p:transition spd="slow" advTm="39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Nettalk</a:t>
            </a:r>
            <a:r>
              <a:rPr lang="en-US" dirty="0" smtClean="0"/>
              <a:t> is a simple neural network model for converting text to speech</a:t>
            </a:r>
          </a:p>
          <a:p>
            <a:r>
              <a:rPr lang="en-US" dirty="0" err="1" smtClean="0"/>
              <a:t>Nettalk</a:t>
            </a:r>
            <a:r>
              <a:rPr lang="en-US" dirty="0" smtClean="0"/>
              <a:t> can generalize to </a:t>
            </a:r>
            <a:r>
              <a:rPr lang="en-US" smtClean="0"/>
              <a:t>novel words</a:t>
            </a:r>
          </a:p>
          <a:p>
            <a:endParaRPr lang="en-US" dirty="0" smtClean="0"/>
          </a:p>
          <a:p>
            <a:r>
              <a:rPr lang="en-US" dirty="0" smtClean="0"/>
              <a:t>Traditional method depends on </a:t>
            </a:r>
            <a:r>
              <a:rPr lang="en-US" dirty="0"/>
              <a:t>applying phonological rules and handling exceptions with </a:t>
            </a:r>
            <a:r>
              <a:rPr lang="en-US" dirty="0" smtClean="0"/>
              <a:t>a look-up </a:t>
            </a:r>
            <a:r>
              <a:rPr lang="en-US" dirty="0"/>
              <a:t>table. </a:t>
            </a:r>
            <a:endParaRPr lang="en-US" dirty="0" smtClean="0"/>
          </a:p>
          <a:p>
            <a:r>
              <a:rPr lang="en-US" dirty="0" smtClean="0"/>
              <a:t>Highly </a:t>
            </a:r>
            <a:r>
              <a:rPr lang="en-US" dirty="0"/>
              <a:t>labor </a:t>
            </a:r>
            <a:r>
              <a:rPr lang="en-US" dirty="0" smtClean="0"/>
              <a:t>intensive since </a:t>
            </a:r>
            <a:r>
              <a:rPr lang="en-US" dirty="0"/>
              <a:t>each entry and rule must be hand-crafted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7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68"/>
    </mc:Choice>
    <mc:Fallback>
      <p:transition spd="slow" advTm="58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600" y="3048000"/>
            <a:ext cx="3919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 you!!!</a:t>
            </a:r>
            <a:endParaRPr lang="en-IN" sz="5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8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77"/>
    </mc:Choice>
    <mc:Fallback>
      <p:transition spd="slow" advTm="14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4845" y="0"/>
            <a:ext cx="6805871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09"/>
    </mc:Choice>
    <mc:Fallback>
      <p:transition spd="slow" advTm="132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429000" y="2895600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789218" y="3048000"/>
            <a:ext cx="0" cy="45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62000" y="2895600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62891" y="3086100"/>
            <a:ext cx="360218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096000" y="2895600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314209" y="3124200"/>
            <a:ext cx="325582" cy="304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119746" y="2895600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396837" y="3048000"/>
            <a:ext cx="193964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786746" y="2895600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084619" y="3048000"/>
            <a:ext cx="187036" cy="45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810489" y="1744501"/>
            <a:ext cx="5915891" cy="1040263"/>
          </a:xfrm>
          <a:custGeom>
            <a:avLst/>
            <a:gdLst>
              <a:gd name="connsiteX0" fmla="*/ 0 w 5915891"/>
              <a:gd name="connsiteY0" fmla="*/ 1040263 h 1040263"/>
              <a:gd name="connsiteX1" fmla="*/ 1496291 w 5915891"/>
              <a:gd name="connsiteY1" fmla="*/ 777026 h 1040263"/>
              <a:gd name="connsiteX2" fmla="*/ 2978727 w 5915891"/>
              <a:gd name="connsiteY2" fmla="*/ 1172 h 1040263"/>
              <a:gd name="connsiteX3" fmla="*/ 4350327 w 5915891"/>
              <a:gd name="connsiteY3" fmla="*/ 610772 h 1040263"/>
              <a:gd name="connsiteX4" fmla="*/ 5915891 w 5915891"/>
              <a:gd name="connsiteY4" fmla="*/ 998699 h 104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5891" h="1040263">
                <a:moveTo>
                  <a:pt x="0" y="1040263"/>
                </a:moveTo>
                <a:cubicBezTo>
                  <a:pt x="499918" y="995235"/>
                  <a:pt x="999837" y="950208"/>
                  <a:pt x="1496291" y="777026"/>
                </a:cubicBezTo>
                <a:cubicBezTo>
                  <a:pt x="1992746" y="603844"/>
                  <a:pt x="2503054" y="28881"/>
                  <a:pt x="2978727" y="1172"/>
                </a:cubicBezTo>
                <a:cubicBezTo>
                  <a:pt x="3454400" y="-26537"/>
                  <a:pt x="3860800" y="444518"/>
                  <a:pt x="4350327" y="610772"/>
                </a:cubicBezTo>
                <a:cubicBezTo>
                  <a:pt x="4839854" y="777026"/>
                  <a:pt x="5377872" y="887862"/>
                  <a:pt x="5915891" y="99869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>
            <a:stCxn id="18" idx="2"/>
            <a:endCxn id="2" idx="0"/>
          </p:cNvCxnSpPr>
          <p:nvPr/>
        </p:nvCxnSpPr>
        <p:spPr>
          <a:xfrm>
            <a:off x="3789216" y="1745673"/>
            <a:ext cx="20784" cy="1149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476500" y="2417619"/>
            <a:ext cx="24246" cy="498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3"/>
          </p:cNvCxnSpPr>
          <p:nvPr/>
        </p:nvCxnSpPr>
        <p:spPr>
          <a:xfrm>
            <a:off x="5160816" y="2355273"/>
            <a:ext cx="6930" cy="560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477000" y="2729639"/>
            <a:ext cx="0" cy="165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106633" y="2705100"/>
            <a:ext cx="19051" cy="174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10889" y="239683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endParaRPr lang="en-IN" sz="2400" baseline="-25000" dirty="0"/>
          </a:p>
        </p:txBody>
      </p:sp>
      <p:sp>
        <p:nvSpPr>
          <p:cNvPr id="32" name="Right Brace 31"/>
          <p:cNvSpPr/>
          <p:nvPr/>
        </p:nvSpPr>
        <p:spPr>
          <a:xfrm>
            <a:off x="6916880" y="1813214"/>
            <a:ext cx="381000" cy="1066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7315200" y="1861434"/>
            <a:ext cx="1634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are</a:t>
            </a:r>
          </a:p>
          <a:p>
            <a:r>
              <a:rPr lang="en-US" dirty="0"/>
              <a:t>t</a:t>
            </a:r>
            <a:r>
              <a:rPr lang="en-US" dirty="0" smtClean="0"/>
              <a:t>he outputs</a:t>
            </a:r>
          </a:p>
          <a:p>
            <a:r>
              <a:rPr lang="en-US" dirty="0" smtClean="0"/>
              <a:t>of the neurons</a:t>
            </a:r>
            <a:endParaRPr lang="en-IN" dirty="0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040967"/>
              </p:ext>
            </p:extLst>
          </p:nvPr>
        </p:nvGraphicFramePr>
        <p:xfrm>
          <a:off x="2542310" y="4800600"/>
          <a:ext cx="370466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5" imgW="1104840" imgH="431640" progId="Equation.3">
                  <p:embed/>
                </p:oleObj>
              </mc:Choice>
              <mc:Fallback>
                <p:oleObj name="Equation" r:id="rId5" imgW="110484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2310" y="4800600"/>
                        <a:ext cx="3704665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Arrow Connector 35"/>
          <p:cNvCxnSpPr/>
          <p:nvPr/>
        </p:nvCxnSpPr>
        <p:spPr>
          <a:xfrm flipH="1" flipV="1">
            <a:off x="3857116" y="3314700"/>
            <a:ext cx="584642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72000" y="400050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u</a:t>
            </a:r>
            <a:r>
              <a:rPr lang="en-US" sz="2400" baseline="-25000" dirty="0" err="1" smtClean="0"/>
              <a:t>i</a:t>
            </a:r>
            <a:endParaRPr lang="en-IN" sz="2400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coding</a:t>
            </a:r>
            <a:endParaRPr lang="en-IN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4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183"/>
    </mc:Choice>
    <mc:Fallback>
      <p:transition spd="slow" advTm="113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road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Variety of retinal image orientation and position</a:t>
            </a:r>
          </a:p>
          <a:p>
            <a:r>
              <a:rPr lang="en-US" dirty="0" smtClean="0"/>
              <a:t>Variety of lighting conditions</a:t>
            </a:r>
          </a:p>
          <a:p>
            <a:r>
              <a:rPr lang="en-US" dirty="0" smtClean="0"/>
              <a:t>Different road types</a:t>
            </a:r>
          </a:p>
          <a:p>
            <a:r>
              <a:rPr lang="en-US" dirty="0" smtClean="0"/>
              <a:t>Realistic noise added</a:t>
            </a:r>
          </a:p>
          <a:p>
            <a:r>
              <a:rPr lang="en-US" dirty="0" smtClean="0"/>
              <a:t>1200 images created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36"/>
    </mc:Choice>
    <mc:Fallback>
      <p:transition spd="slow" advTm="38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09" y="1219200"/>
            <a:ext cx="843549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03"/>
    </mc:Choice>
    <mc:Fallback>
      <p:transition spd="slow" advTm="24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from snapshots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1200 synthesized images</a:t>
            </a:r>
          </a:p>
          <a:p>
            <a:r>
              <a:rPr lang="en-US" dirty="0" err="1" smtClean="0"/>
              <a:t>Backpropagation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endParaRPr lang="en-US" dirty="0" smtClean="0"/>
          </a:p>
          <a:p>
            <a:r>
              <a:rPr lang="en-US" dirty="0" smtClean="0"/>
              <a:t>40 epochs</a:t>
            </a:r>
          </a:p>
          <a:p>
            <a:r>
              <a:rPr lang="en-US" dirty="0" smtClean="0"/>
              <a:t>Within 2 neurons of the correct answer 90% of the time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36"/>
    </mc:Choice>
    <mc:Fallback>
      <p:transition spd="slow" advTm="36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905</TotalTime>
  <Words>1255</Words>
  <Application>Microsoft Office PowerPoint</Application>
  <PresentationFormat>On-screen Show (4:3)</PresentationFormat>
  <Paragraphs>215</Paragraphs>
  <Slides>45</Slides>
  <Notes>0</Notes>
  <HiddenSlides>0</HiddenSlides>
  <MMClips>45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Constantia</vt:lpstr>
      <vt:lpstr>Symbol</vt:lpstr>
      <vt:lpstr>Wingdings 2</vt:lpstr>
      <vt:lpstr>Flow</vt:lpstr>
      <vt:lpstr>Equation</vt:lpstr>
      <vt:lpstr>Equation.DSMT4</vt:lpstr>
      <vt:lpstr>Applications of Multilayer Perceptrons in Engineering</vt:lpstr>
      <vt:lpstr>NN Applications </vt:lpstr>
      <vt:lpstr>PowerPoint Presentation</vt:lpstr>
      <vt:lpstr>A very old Driverless car</vt:lpstr>
      <vt:lpstr>PowerPoint Presentation</vt:lpstr>
      <vt:lpstr>Population coding</vt:lpstr>
      <vt:lpstr>Simulated road parameters</vt:lpstr>
      <vt:lpstr>PowerPoint Presentation</vt:lpstr>
      <vt:lpstr>Training from snapshots</vt:lpstr>
      <vt:lpstr>Testing while “driving”</vt:lpstr>
      <vt:lpstr>Testing on real roads</vt:lpstr>
      <vt:lpstr>Understanding hidden neurons</vt:lpstr>
      <vt:lpstr>PowerPoint Presentation</vt:lpstr>
      <vt:lpstr>PowerPoint Presentation</vt:lpstr>
      <vt:lpstr>NN approach - advantages</vt:lpstr>
      <vt:lpstr>Next version (Pomerleau 1991, 1993)</vt:lpstr>
      <vt:lpstr>Generalization</vt:lpstr>
      <vt:lpstr>Hidden layer Analysis</vt:lpstr>
      <vt:lpstr>Testing</vt:lpstr>
      <vt:lpstr>Glove Talk</vt:lpstr>
      <vt:lpstr>Glove</vt:lpstr>
      <vt:lpstr>PowerPoint Presentation</vt:lpstr>
      <vt:lpstr>Strobe time network</vt:lpstr>
      <vt:lpstr>PowerPoint Presentation</vt:lpstr>
      <vt:lpstr>Hand shape network</vt:lpstr>
      <vt:lpstr>PowerPoint Presentation</vt:lpstr>
      <vt:lpstr>Word Ending network </vt:lpstr>
      <vt:lpstr>Word Rate network</vt:lpstr>
      <vt:lpstr>Stress network</vt:lpstr>
      <vt:lpstr>Results</vt:lpstr>
      <vt:lpstr>PowerPoint Presentation</vt:lpstr>
      <vt:lpstr>PowerPoint Presentation</vt:lpstr>
      <vt:lpstr>Network</vt:lpstr>
      <vt:lpstr>Input representation</vt:lpstr>
      <vt:lpstr>Network architecture </vt:lpstr>
      <vt:lpstr>Training data </vt:lpstr>
      <vt:lpstr>Learning curve </vt:lpstr>
      <vt:lpstr>PowerPoint Presentation</vt:lpstr>
      <vt:lpstr>Stages of learning </vt:lpstr>
      <vt:lpstr>Test Performance</vt:lpstr>
      <vt:lpstr>Damage testing </vt:lpstr>
      <vt:lpstr>Relearning after Damage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</dc:title>
  <dc:creator>VSC</dc:creator>
  <cp:lastModifiedBy>SRINIVASAN</cp:lastModifiedBy>
  <cp:revision>30</cp:revision>
  <dcterms:created xsi:type="dcterms:W3CDTF">2006-08-16T00:00:00Z</dcterms:created>
  <dcterms:modified xsi:type="dcterms:W3CDTF">2020-03-31T15:59:44Z</dcterms:modified>
</cp:coreProperties>
</file>